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URD\In%20Process\Budget%20Tools%202e\Forecast%20Spreadsheets\TaxRevenu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URD\In%20Process\Budget%20Tools%202e\Forecast%20Spreadsheets\TaxRevenu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URD\In%20Process\Budget%20Tools%202e\Forecast%20Spreadsheets\TaxRevenue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J:\BUOffice\In%20Process\Budget%20Tools%202e-NotShared\Forecast%20Spreadsheets\TaxRevenue_Basic%20Forecast%20(Autosaved)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J:\BUOffice\In%20Process\Budget%20Tools%202e-NotShared\Forecast%20Spreadsheets\TaxRevenue_Basic%20Forecast%20(Autosaved)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J:\BUOffice\In%20Process\Budget%20Tools%202e-NotShared\Forecast%20Spreadsheets\TaxRevenue_Basic%20Forecast%20(Autosaved)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J:\BUOffice\In%20Process\Budget%20Tools%202e-NotShared\Forecast%20Spreadsheets\TaxRevenue_Basic%20Forecast%20(Autosaved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J:\BUOffice\In%20Process\Budget%20Tools%202e-NotShared\Forecast%20Spreadsheets\TaxRevenue_Basic%20Forecast%20(Autosave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GenGov!$C$2</c:f>
              <c:strCache>
                <c:ptCount val="1"/>
                <c:pt idx="0">
                  <c:v>     General Government </c:v>
                </c:pt>
              </c:strCache>
            </c:strRef>
          </c:tx>
          <c:xVal>
            <c:numRef>
              <c:f>GenGov!$B$3:$B$35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xVal>
          <c:yVal>
            <c:numRef>
              <c:f>GenGov!$C$3:$C$35</c:f>
              <c:numCache>
                <c:formatCode>_(* #,##0_);_(* \(#,##0\);_(* "-"??_);_(@_)</c:formatCode>
                <c:ptCount val="33"/>
                <c:pt idx="0">
                  <c:v>245.25833500000007</c:v>
                </c:pt>
                <c:pt idx="1">
                  <c:v>245.455185</c:v>
                </c:pt>
                <c:pt idx="2">
                  <c:v>251.97509099999999</c:v>
                </c:pt>
                <c:pt idx="3">
                  <c:v>176.49361499999998</c:v>
                </c:pt>
                <c:pt idx="4">
                  <c:v>192.64390499999982</c:v>
                </c:pt>
                <c:pt idx="5">
                  <c:v>205.966632</c:v>
                </c:pt>
                <c:pt idx="6">
                  <c:v>222.153122</c:v>
                </c:pt>
                <c:pt idx="7">
                  <c:v>241.41172399999999</c:v>
                </c:pt>
                <c:pt idx="8">
                  <c:v>253.065923</c:v>
                </c:pt>
                <c:pt idx="9">
                  <c:v>285.80559199999999</c:v>
                </c:pt>
                <c:pt idx="10">
                  <c:v>298.44491599999969</c:v>
                </c:pt>
                <c:pt idx="11">
                  <c:v>336.58532299999968</c:v>
                </c:pt>
                <c:pt idx="12">
                  <c:v>368.72906999999969</c:v>
                </c:pt>
                <c:pt idx="13">
                  <c:v>396.87801799999954</c:v>
                </c:pt>
                <c:pt idx="14">
                  <c:v>388.86926000000034</c:v>
                </c:pt>
                <c:pt idx="15">
                  <c:v>396.07873399999954</c:v>
                </c:pt>
                <c:pt idx="16">
                  <c:v>415.39713999999935</c:v>
                </c:pt>
                <c:pt idx="17">
                  <c:v>428.22153899999921</c:v>
                </c:pt>
                <c:pt idx="18">
                  <c:v>434.71341099999961</c:v>
                </c:pt>
                <c:pt idx="19">
                  <c:v>439.75703299999969</c:v>
                </c:pt>
                <c:pt idx="20">
                  <c:v>438.99600099999935</c:v>
                </c:pt>
                <c:pt idx="21">
                  <c:v>439.18664100000001</c:v>
                </c:pt>
                <c:pt idx="22">
                  <c:v>461.18186700000001</c:v>
                </c:pt>
                <c:pt idx="23">
                  <c:v>500.60200500000002</c:v>
                </c:pt>
                <c:pt idx="24">
                  <c:v>592.26868999999999</c:v>
                </c:pt>
                <c:pt idx="25">
                  <c:v>613.90511899999933</c:v>
                </c:pt>
                <c:pt idx="26">
                  <c:v>611.315742</c:v>
                </c:pt>
                <c:pt idx="27">
                  <c:v>613.16170699999998</c:v>
                </c:pt>
                <c:pt idx="28">
                  <c:v>638.21356300000002</c:v>
                </c:pt>
                <c:pt idx="29">
                  <c:v>687.05967499999997</c:v>
                </c:pt>
                <c:pt idx="30">
                  <c:v>745.94907000000001</c:v>
                </c:pt>
                <c:pt idx="31">
                  <c:v>776.04077900000004</c:v>
                </c:pt>
                <c:pt idx="32">
                  <c:v>850.00533100000052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194272"/>
        <c:axId val="241095952"/>
      </c:scatterChart>
      <c:valAx>
        <c:axId val="252194272"/>
        <c:scaling>
          <c:orientation val="minMax"/>
          <c:max val="2013"/>
          <c:min val="1980"/>
        </c:scaling>
        <c:delete val="0"/>
        <c:axPos val="b"/>
        <c:title>
          <c:tx>
            <c:strRef>
              <c:f>GenGov!$B$2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41095952"/>
        <c:crosses val="autoZero"/>
        <c:crossBetween val="midCat"/>
      </c:valAx>
      <c:valAx>
        <c:axId val="241095952"/>
        <c:scaling>
          <c:orientation val="minMax"/>
        </c:scaling>
        <c:delete val="0"/>
        <c:axPos val="l"/>
        <c:majorGridlines/>
        <c:title>
          <c:tx>
            <c:strRef>
              <c:f>GenGov!$C$1</c:f>
              <c:strCache>
                <c:ptCount val="1"/>
                <c:pt idx="0">
                  <c:v>$ Millions</c:v>
                </c:pt>
              </c:strCache>
            </c:strRef>
          </c:tx>
          <c:layout/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_(* #,##0_);_(* \(#,##0\);_(* &quot;-&quot;??_);_(@_)" sourceLinked="1"/>
        <c:majorTickMark val="out"/>
        <c:minorTickMark val="none"/>
        <c:tickLblPos val="nextTo"/>
        <c:crossAx val="25219427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Rental!$C$2</c:f>
              <c:strCache>
                <c:ptCount val="1"/>
                <c:pt idx="0">
                  <c:v>     Rental Income </c:v>
                </c:pt>
              </c:strCache>
            </c:strRef>
          </c:tx>
          <c:xVal>
            <c:numRef>
              <c:f>Rental!$B$3:$B$35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xVal>
          <c:yVal>
            <c:numRef>
              <c:f>Rental!$C$3:$C$35</c:f>
              <c:numCache>
                <c:formatCode>_(* #,##0_);_(* \(#,##0\);_(* "-"??_);_(@_)</c:formatCode>
                <c:ptCount val="33"/>
                <c:pt idx="0">
                  <c:v>75.713783000000006</c:v>
                </c:pt>
                <c:pt idx="1">
                  <c:v>84.86506199999998</c:v>
                </c:pt>
                <c:pt idx="2">
                  <c:v>91.156329999999983</c:v>
                </c:pt>
                <c:pt idx="3">
                  <c:v>113.51316600000008</c:v>
                </c:pt>
                <c:pt idx="4">
                  <c:v>114.34482000000008</c:v>
                </c:pt>
                <c:pt idx="5">
                  <c:v>140.74942999999999</c:v>
                </c:pt>
                <c:pt idx="6">
                  <c:v>180.9244410000002</c:v>
                </c:pt>
                <c:pt idx="7">
                  <c:v>188.42977499999998</c:v>
                </c:pt>
                <c:pt idx="8">
                  <c:v>202.431161</c:v>
                </c:pt>
                <c:pt idx="9">
                  <c:v>187.32831900000033</c:v>
                </c:pt>
                <c:pt idx="10">
                  <c:v>207.41287199999999</c:v>
                </c:pt>
                <c:pt idx="11">
                  <c:v>169.527095</c:v>
                </c:pt>
                <c:pt idx="12">
                  <c:v>157.86638400000001</c:v>
                </c:pt>
                <c:pt idx="13">
                  <c:v>161.76284000000001</c:v>
                </c:pt>
                <c:pt idx="14">
                  <c:v>132.81151199999999</c:v>
                </c:pt>
                <c:pt idx="15">
                  <c:v>126.530545</c:v>
                </c:pt>
                <c:pt idx="16">
                  <c:v>138.722981</c:v>
                </c:pt>
                <c:pt idx="17">
                  <c:v>142.96216800000016</c:v>
                </c:pt>
                <c:pt idx="18">
                  <c:v>151.38879700000024</c:v>
                </c:pt>
                <c:pt idx="19">
                  <c:v>114.25098199999998</c:v>
                </c:pt>
                <c:pt idx="20">
                  <c:v>138.916302</c:v>
                </c:pt>
                <c:pt idx="21">
                  <c:v>153.86925299999999</c:v>
                </c:pt>
                <c:pt idx="22">
                  <c:v>114.893687</c:v>
                </c:pt>
                <c:pt idx="23">
                  <c:v>108.56427499999999</c:v>
                </c:pt>
                <c:pt idx="24">
                  <c:v>107.73792700000008</c:v>
                </c:pt>
                <c:pt idx="25">
                  <c:v>943.69427700000051</c:v>
                </c:pt>
                <c:pt idx="26">
                  <c:v>209.189168</c:v>
                </c:pt>
                <c:pt idx="27">
                  <c:v>211.27633499999999</c:v>
                </c:pt>
                <c:pt idx="28">
                  <c:v>256.80494199999998</c:v>
                </c:pt>
                <c:pt idx="29">
                  <c:v>255.43369399999995</c:v>
                </c:pt>
                <c:pt idx="30">
                  <c:v>234.38808800000024</c:v>
                </c:pt>
                <c:pt idx="31">
                  <c:v>253.40296000000001</c:v>
                </c:pt>
                <c:pt idx="32">
                  <c:v>291.22457299999968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101376"/>
        <c:axId val="359101936"/>
      </c:scatterChart>
      <c:valAx>
        <c:axId val="359101376"/>
        <c:scaling>
          <c:orientation val="minMax"/>
          <c:max val="2013"/>
          <c:min val="1980"/>
        </c:scaling>
        <c:delete val="0"/>
        <c:axPos val="b"/>
        <c:title>
          <c:tx>
            <c:strRef>
              <c:f>Rental!$B$2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59101936"/>
        <c:crosses val="autoZero"/>
        <c:crossBetween val="midCat"/>
      </c:valAx>
      <c:valAx>
        <c:axId val="359101936"/>
        <c:scaling>
          <c:orientation val="minMax"/>
        </c:scaling>
        <c:delete val="0"/>
        <c:axPos val="l"/>
        <c:majorGridlines/>
        <c:title>
          <c:tx>
            <c:strRef>
              <c:f>Rental!$C$1</c:f>
              <c:strCache>
                <c:ptCount val="1"/>
                <c:pt idx="0">
                  <c:v>$ Millions</c:v>
                </c:pt>
              </c:strCache>
            </c:strRef>
          </c:tx>
          <c:layout/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_(* #,##0_);_(* \(#,##0\);_(* &quot;-&quot;??_);_(@_)" sourceLinked="1"/>
        <c:majorTickMark val="out"/>
        <c:minorTickMark val="none"/>
        <c:tickLblPos val="nextTo"/>
        <c:crossAx val="359101376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'Rental (2)'!$C$2</c:f>
              <c:strCache>
                <c:ptCount val="1"/>
                <c:pt idx="0">
                  <c:v>     Rental Income </c:v>
                </c:pt>
              </c:strCache>
            </c:strRef>
          </c:tx>
          <c:xVal>
            <c:numRef>
              <c:f>'Rental (2)'!$B$3:$B$35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xVal>
          <c:yVal>
            <c:numRef>
              <c:f>'Rental (2)'!$C$3:$C$35</c:f>
              <c:numCache>
                <c:formatCode>_(* #,##0_);_(* \(#,##0\);_(* "-"??_);_(@_)</c:formatCode>
                <c:ptCount val="33"/>
                <c:pt idx="0">
                  <c:v>75.713783000000006</c:v>
                </c:pt>
                <c:pt idx="1">
                  <c:v>84.86506199999998</c:v>
                </c:pt>
                <c:pt idx="2">
                  <c:v>91.156329999999983</c:v>
                </c:pt>
                <c:pt idx="3">
                  <c:v>113.51316600000008</c:v>
                </c:pt>
                <c:pt idx="4">
                  <c:v>114.34482000000008</c:v>
                </c:pt>
                <c:pt idx="5">
                  <c:v>140.74942999999999</c:v>
                </c:pt>
                <c:pt idx="6">
                  <c:v>180.9244410000002</c:v>
                </c:pt>
                <c:pt idx="7">
                  <c:v>188.42977499999998</c:v>
                </c:pt>
                <c:pt idx="8">
                  <c:v>202.431161</c:v>
                </c:pt>
                <c:pt idx="9">
                  <c:v>187.32831900000033</c:v>
                </c:pt>
                <c:pt idx="10">
                  <c:v>207.41287199999999</c:v>
                </c:pt>
                <c:pt idx="11">
                  <c:v>169.527095</c:v>
                </c:pt>
                <c:pt idx="12">
                  <c:v>157.86638400000001</c:v>
                </c:pt>
                <c:pt idx="13">
                  <c:v>161.76284000000001</c:v>
                </c:pt>
                <c:pt idx="14">
                  <c:v>132.81151199999999</c:v>
                </c:pt>
                <c:pt idx="15">
                  <c:v>126.530545</c:v>
                </c:pt>
                <c:pt idx="16">
                  <c:v>138.722981</c:v>
                </c:pt>
                <c:pt idx="17">
                  <c:v>142.96216800000016</c:v>
                </c:pt>
                <c:pt idx="18">
                  <c:v>151.38879700000024</c:v>
                </c:pt>
                <c:pt idx="19">
                  <c:v>114.25098199999998</c:v>
                </c:pt>
                <c:pt idx="20">
                  <c:v>138.916302</c:v>
                </c:pt>
                <c:pt idx="21">
                  <c:v>153.86925299999999</c:v>
                </c:pt>
                <c:pt idx="22">
                  <c:v>114.893687</c:v>
                </c:pt>
                <c:pt idx="23">
                  <c:v>108.56427499999999</c:v>
                </c:pt>
                <c:pt idx="24">
                  <c:v>107.73792700000008</c:v>
                </c:pt>
                <c:pt idx="25">
                  <c:v>943.69427700000051</c:v>
                </c:pt>
                <c:pt idx="26">
                  <c:v>209.189168</c:v>
                </c:pt>
                <c:pt idx="27">
                  <c:v>211.27633499999999</c:v>
                </c:pt>
                <c:pt idx="28">
                  <c:v>256.80494199999998</c:v>
                </c:pt>
                <c:pt idx="29">
                  <c:v>255.43369399999995</c:v>
                </c:pt>
                <c:pt idx="30">
                  <c:v>234.38808800000024</c:v>
                </c:pt>
                <c:pt idx="31">
                  <c:v>253.40296000000001</c:v>
                </c:pt>
                <c:pt idx="32">
                  <c:v>291.22457299999968</c:v>
                </c:pt>
              </c:numCache>
            </c:numRef>
          </c:yVal>
          <c:smooth val="0"/>
        </c:ser>
        <c:ser>
          <c:idx val="1"/>
          <c:order val="1"/>
          <c:tx>
            <c:v>Rental Income Adjustment</c:v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FF0000"/>
              </a:solidFill>
            </c:spPr>
          </c:marker>
          <c:xVal>
            <c:numRef>
              <c:f>'Rental (2)'!$B$3:$B$35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xVal>
          <c:yVal>
            <c:numRef>
              <c:f>'Rental (2)'!$D$3:$D$35</c:f>
              <c:numCache>
                <c:formatCode>General</c:formatCode>
                <c:ptCount val="33"/>
                <c:pt idx="25" formatCode="_(* #,##0_);_(* \(#,##0\);_(* &quot;-&quot;??_);_(@_)">
                  <c:v>626.1402031069573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6831408"/>
        <c:axId val="286831968"/>
      </c:scatterChart>
      <c:valAx>
        <c:axId val="286831408"/>
        <c:scaling>
          <c:orientation val="minMax"/>
          <c:max val="2013"/>
          <c:min val="1980"/>
        </c:scaling>
        <c:delete val="0"/>
        <c:axPos val="b"/>
        <c:title>
          <c:tx>
            <c:strRef>
              <c:f>'Rental (2)'!$B$2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6831968"/>
        <c:crosses val="autoZero"/>
        <c:crossBetween val="midCat"/>
      </c:valAx>
      <c:valAx>
        <c:axId val="286831968"/>
        <c:scaling>
          <c:orientation val="minMax"/>
        </c:scaling>
        <c:delete val="0"/>
        <c:axPos val="l"/>
        <c:majorGridlines/>
        <c:title>
          <c:tx>
            <c:strRef>
              <c:f>'Rental (2)'!$C$1</c:f>
              <c:strCache>
                <c:ptCount val="1"/>
                <c:pt idx="0">
                  <c:v>$ Millions</c:v>
                </c:pt>
              </c:strCache>
            </c:strRef>
          </c:tx>
          <c:layout/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_(* #,##0_);_(* \(#,##0\);_(* &quot;-&quot;??_);_(@_)" sourceLinked="1"/>
        <c:majorTickMark val="out"/>
        <c:minorTickMark val="none"/>
        <c:tickLblPos val="nextTo"/>
        <c:crossAx val="28683140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LevelMA!$F$2</c:f>
              <c:strCache>
                <c:ptCount val="1"/>
                <c:pt idx="0">
                  <c:v>Forfeitures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LevelMA!$E$3:$E$35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xVal>
          <c:yVal>
            <c:numRef>
              <c:f>LevelMA!$F$3:$F$35</c:f>
              <c:numCache>
                <c:formatCode>_(* #,##0_);_(* \(#,##0\);_(* "-"??_);_(@_)</c:formatCode>
                <c:ptCount val="33"/>
                <c:pt idx="0">
                  <c:v>2.158855999999997</c:v>
                </c:pt>
                <c:pt idx="1">
                  <c:v>2.6369919999999998</c:v>
                </c:pt>
                <c:pt idx="2">
                  <c:v>2.8418879999999977</c:v>
                </c:pt>
                <c:pt idx="3">
                  <c:v>2.4732079999999987</c:v>
                </c:pt>
                <c:pt idx="4">
                  <c:v>4.8257649999999943</c:v>
                </c:pt>
                <c:pt idx="5">
                  <c:v>3.0165949999999997</c:v>
                </c:pt>
                <c:pt idx="6">
                  <c:v>4.4816730000000096</c:v>
                </c:pt>
                <c:pt idx="7">
                  <c:v>7.0281729999999945</c:v>
                </c:pt>
                <c:pt idx="8">
                  <c:v>11.573762</c:v>
                </c:pt>
                <c:pt idx="9">
                  <c:v>9.9437689999999996</c:v>
                </c:pt>
                <c:pt idx="10">
                  <c:v>7.4675839999999942</c:v>
                </c:pt>
                <c:pt idx="11">
                  <c:v>7.3560499999999998</c:v>
                </c:pt>
                <c:pt idx="12">
                  <c:v>6.7710440000000034</c:v>
                </c:pt>
                <c:pt idx="13">
                  <c:v>8.7379579999999972</c:v>
                </c:pt>
                <c:pt idx="14">
                  <c:v>7.907044</c:v>
                </c:pt>
                <c:pt idx="15">
                  <c:v>6.6746090000000002</c:v>
                </c:pt>
                <c:pt idx="16">
                  <c:v>2.8164569999999953</c:v>
                </c:pt>
                <c:pt idx="17">
                  <c:v>8.4250130000000034</c:v>
                </c:pt>
                <c:pt idx="18">
                  <c:v>4.454134999999992</c:v>
                </c:pt>
                <c:pt idx="19">
                  <c:v>8.8877690000000005</c:v>
                </c:pt>
                <c:pt idx="20">
                  <c:v>5.8299069999999951</c:v>
                </c:pt>
                <c:pt idx="21">
                  <c:v>7.5220469999999944</c:v>
                </c:pt>
                <c:pt idx="22">
                  <c:v>6.7269969999999955</c:v>
                </c:pt>
                <c:pt idx="23">
                  <c:v>6.149235</c:v>
                </c:pt>
                <c:pt idx="24">
                  <c:v>8.7567270000000015</c:v>
                </c:pt>
                <c:pt idx="25">
                  <c:v>7.0351650000000001</c:v>
                </c:pt>
                <c:pt idx="26">
                  <c:v>5.7196389999999999</c:v>
                </c:pt>
                <c:pt idx="27">
                  <c:v>3.355065999999995</c:v>
                </c:pt>
                <c:pt idx="28">
                  <c:v>4.4769199999999998</c:v>
                </c:pt>
                <c:pt idx="29">
                  <c:v>4.1822839999999966</c:v>
                </c:pt>
                <c:pt idx="30">
                  <c:v>4.3972139999999955</c:v>
                </c:pt>
                <c:pt idx="31">
                  <c:v>3.4310729999999969</c:v>
                </c:pt>
                <c:pt idx="32">
                  <c:v>3.8852259999999972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7452464"/>
        <c:axId val="247453024"/>
      </c:scatterChart>
      <c:valAx>
        <c:axId val="247452464"/>
        <c:scaling>
          <c:orientation val="minMax"/>
          <c:max val="2013"/>
          <c:min val="1980"/>
        </c:scaling>
        <c:delete val="0"/>
        <c:axPos val="b"/>
        <c:title>
          <c:tx>
            <c:strRef>
              <c:f>LevelMA!$E$2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0" vert="horz"/>
            <a:lstStyle/>
            <a:p>
              <a:pPr>
                <a:defRPr/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7453024"/>
        <c:crosses val="autoZero"/>
        <c:crossBetween val="midCat"/>
      </c:valAx>
      <c:valAx>
        <c:axId val="247453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LevelMA!$F$1</c:f>
              <c:strCache>
                <c:ptCount val="1"/>
                <c:pt idx="0">
                  <c:v>$ Millions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74524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MA7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LevelMA!$S$10</c:f>
              <c:strCache>
                <c:ptCount val="1"/>
                <c:pt idx="0">
                  <c:v>Forfeitures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LevelMA!$R$13:$R$39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xVal>
          <c:yVal>
            <c:numRef>
              <c:f>LevelMA!$S$13:$S$39</c:f>
              <c:numCache>
                <c:formatCode>_(* #,##0_);_(* \(#,##0\);_(* "-"??_);_(@_)</c:formatCode>
                <c:ptCount val="27"/>
                <c:pt idx="0">
                  <c:v>7467.5839999999998</c:v>
                </c:pt>
                <c:pt idx="1">
                  <c:v>7356.05</c:v>
                </c:pt>
                <c:pt idx="2">
                  <c:v>6771.0440000000008</c:v>
                </c:pt>
                <c:pt idx="3">
                  <c:v>8737.9579999999787</c:v>
                </c:pt>
                <c:pt idx="4">
                  <c:v>7907.0440000000008</c:v>
                </c:pt>
                <c:pt idx="5">
                  <c:v>6674.6090000000004</c:v>
                </c:pt>
                <c:pt idx="6">
                  <c:v>2816.4569999999999</c:v>
                </c:pt>
                <c:pt idx="7">
                  <c:v>8425.0130000000008</c:v>
                </c:pt>
                <c:pt idx="8">
                  <c:v>4454.1350000000002</c:v>
                </c:pt>
                <c:pt idx="9">
                  <c:v>8887.7690000000002</c:v>
                </c:pt>
                <c:pt idx="10">
                  <c:v>5829.9069999999992</c:v>
                </c:pt>
                <c:pt idx="11">
                  <c:v>7522.0470000000005</c:v>
                </c:pt>
                <c:pt idx="12">
                  <c:v>6726.9969999999994</c:v>
                </c:pt>
                <c:pt idx="13">
                  <c:v>6149.2349999999997</c:v>
                </c:pt>
                <c:pt idx="14">
                  <c:v>8756.7270000000008</c:v>
                </c:pt>
                <c:pt idx="15">
                  <c:v>7035.1650000000054</c:v>
                </c:pt>
                <c:pt idx="16">
                  <c:v>5719.6390000000001</c:v>
                </c:pt>
                <c:pt idx="17">
                  <c:v>3355.0659999999998</c:v>
                </c:pt>
                <c:pt idx="18">
                  <c:v>4476.92</c:v>
                </c:pt>
                <c:pt idx="19">
                  <c:v>4182.2840000000006</c:v>
                </c:pt>
                <c:pt idx="20">
                  <c:v>4397.2140000000009</c:v>
                </c:pt>
                <c:pt idx="21">
                  <c:v>3431.0729999999999</c:v>
                </c:pt>
                <c:pt idx="22">
                  <c:v>3885.2259999999997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LevelMA!$U$10</c:f>
              <c:strCache>
                <c:ptCount val="1"/>
                <c:pt idx="0">
                  <c:v>Forecast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7"/>
            <c:spPr>
              <a:noFill/>
              <a:ln w="15875">
                <a:solidFill>
                  <a:schemeClr val="accent2"/>
                </a:solidFill>
              </a:ln>
              <a:effectLst/>
            </c:spPr>
          </c:marker>
          <c:xVal>
            <c:numRef>
              <c:f>LevelMA!$R$13:$R$39</c:f>
              <c:numCache>
                <c:formatCode>General</c:formatCode>
                <c:ptCount val="2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</c:numCache>
            </c:numRef>
          </c:xVal>
          <c:yVal>
            <c:numRef>
              <c:f>LevelMA!$U$13:$U$39</c:f>
              <c:numCache>
                <c:formatCode>General</c:formatCode>
                <c:ptCount val="27"/>
                <c:pt idx="7" formatCode="_(* #,##0_);_(* \(#,##0\);_(* &quot;-&quot;??_);_(@_)">
                  <c:v>6818.6780000000008</c:v>
                </c:pt>
                <c:pt idx="8" formatCode="_(* #,##0_);_(* \(#,##0\);_(* &quot;-&quot;??_);_(@_)">
                  <c:v>6955.4535714285721</c:v>
                </c:pt>
                <c:pt idx="9" formatCode="_(* #,##0_);_(* \(#,##0\);_(* &quot;-&quot;??_);_(@_)">
                  <c:v>6540.8942857142856</c:v>
                </c:pt>
                <c:pt idx="10" formatCode="_(* #,##0_);_(* \(#,##0\);_(* &quot;-&quot;??_);_(@_)">
                  <c:v>6843.2835714285711</c:v>
                </c:pt>
                <c:pt idx="11" formatCode="_(* #,##0_);_(* \(#,##0\);_(* &quot;-&quot;??_);_(@_)">
                  <c:v>6427.8477142857146</c:v>
                </c:pt>
                <c:pt idx="12" formatCode="_(* #,##0_);_(* \(#,##0\);_(* &quot;-&quot;??_);_(@_)">
                  <c:v>6372.8481428571422</c:v>
                </c:pt>
                <c:pt idx="13" formatCode="_(* #,##0_);_(* \(#,##0\);_(* &quot;-&quot;??_);_(@_)">
                  <c:v>6380.3321428571444</c:v>
                </c:pt>
                <c:pt idx="14" formatCode="_(* #,##0_);_(* \(#,##0\);_(* &quot;-&quot;??_);_(@_)">
                  <c:v>6856.4432857142865</c:v>
                </c:pt>
                <c:pt idx="15" formatCode="_(* #,##0_);_(* \(#,##0\);_(* &quot;-&quot;??_);_(@_)">
                  <c:v>6903.8310000000001</c:v>
                </c:pt>
                <c:pt idx="16" formatCode="_(* #,##0_);_(* \(#,##0\);_(* &quot;-&quot;??_);_(@_)">
                  <c:v>7272.5495714285744</c:v>
                </c:pt>
                <c:pt idx="17" formatCode="_(* #,##0_);_(* \(#,##0\);_(* &quot;-&quot;??_);_(@_)">
                  <c:v>6819.9595714285724</c:v>
                </c:pt>
                <c:pt idx="18" formatCode="_(* #,##0_);_(* \(#,##0\);_(* &quot;-&quot;??_);_(@_)">
                  <c:v>6466.4108571428505</c:v>
                </c:pt>
                <c:pt idx="19" formatCode="_(* #,##0_);_(* \(#,##0\);_(* &quot;-&quot;??_);_(@_)">
                  <c:v>6031.392714285721</c:v>
                </c:pt>
                <c:pt idx="20" formatCode="_(* #,##0_);_(* \(#,##0\);_(* &quot;-&quot;??_);_(@_)">
                  <c:v>5667.8622857142909</c:v>
                </c:pt>
                <c:pt idx="21" formatCode="_(* #,##0_);_(* \(#,##0\);_(* &quot;-&quot;??_);_(@_)">
                  <c:v>5417.5735714285711</c:v>
                </c:pt>
                <c:pt idx="22" formatCode="_(* #,##0_);_(* \(#,##0\);_(* &quot;-&quot;??_);_(@_)">
                  <c:v>4656.7658571428565</c:v>
                </c:pt>
                <c:pt idx="23" formatCode="_(* #,##0_);_(* \(#,##0\);_(* &quot;-&quot;??_);_(@_)">
                  <c:v>4206.7745714285711</c:v>
                </c:pt>
                <c:pt idx="24" formatCode="_(* #,##0_);_(* \(#,##0\);_(* &quot;-&quot;??_);_(@_)">
                  <c:v>4206.7745714285711</c:v>
                </c:pt>
                <c:pt idx="25" formatCode="_(* #,##0_);_(* \(#,##0\);_(* &quot;-&quot;??_);_(@_)">
                  <c:v>4206.7745714285711</c:v>
                </c:pt>
                <c:pt idx="26" formatCode="_(* #,##0_);_(* \(#,##0\);_(* &quot;-&quot;??_);_(@_)">
                  <c:v>4206.7745714285711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7455824"/>
        <c:axId val="247456384"/>
      </c:scatterChart>
      <c:valAx>
        <c:axId val="247455824"/>
        <c:scaling>
          <c:orientation val="minMax"/>
        </c:scaling>
        <c:delete val="0"/>
        <c:axPos val="b"/>
        <c:title>
          <c:tx>
            <c:strRef>
              <c:f>LevelMA!$R$10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0" vert="horz"/>
            <a:lstStyle/>
            <a:p>
              <a:pPr>
                <a:defRPr/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7456384"/>
        <c:crosses val="autoZero"/>
        <c:crossBetween val="midCat"/>
      </c:valAx>
      <c:valAx>
        <c:axId val="247456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$ Dollars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74558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'TrendMA '!$F$2</c:f>
              <c:strCache>
                <c:ptCount val="1"/>
                <c:pt idx="0">
                  <c:v>General Sales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'TrendMA '!$E$3:$E$35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xVal>
          <c:yVal>
            <c:numRef>
              <c:f>'TrendMA '!$F$3:$F$35</c:f>
              <c:numCache>
                <c:formatCode>_(* #,##0_);_(* \(#,##0\);_(* "-"??_);_(@_)</c:formatCode>
                <c:ptCount val="33"/>
                <c:pt idx="0">
                  <c:v>1142.2455580000017</c:v>
                </c:pt>
                <c:pt idx="1">
                  <c:v>1311.3480750000001</c:v>
                </c:pt>
                <c:pt idx="2">
                  <c:v>1414.8554389999986</c:v>
                </c:pt>
                <c:pt idx="3">
                  <c:v>1514.8187550000011</c:v>
                </c:pt>
                <c:pt idx="4">
                  <c:v>1686.320154</c:v>
                </c:pt>
                <c:pt idx="5">
                  <c:v>1827.7905700000001</c:v>
                </c:pt>
                <c:pt idx="6">
                  <c:v>1908.646223</c:v>
                </c:pt>
                <c:pt idx="7">
                  <c:v>2044.385886</c:v>
                </c:pt>
                <c:pt idx="8">
                  <c:v>2222.9420869999999</c:v>
                </c:pt>
                <c:pt idx="9">
                  <c:v>2329.9424309999999</c:v>
                </c:pt>
                <c:pt idx="10">
                  <c:v>2431.2189409999987</c:v>
                </c:pt>
                <c:pt idx="11">
                  <c:v>2353.7591830000001</c:v>
                </c:pt>
                <c:pt idx="12">
                  <c:v>2277.8217890000001</c:v>
                </c:pt>
                <c:pt idx="13">
                  <c:v>2402.2427349999998</c:v>
                </c:pt>
                <c:pt idx="14">
                  <c:v>2503.6461469999999</c:v>
                </c:pt>
                <c:pt idx="15">
                  <c:v>2620.9324330000022</c:v>
                </c:pt>
                <c:pt idx="16">
                  <c:v>2742.2064029999997</c:v>
                </c:pt>
                <c:pt idx="17">
                  <c:v>2937.083067</c:v>
                </c:pt>
                <c:pt idx="18">
                  <c:v>3069.3782200000001</c:v>
                </c:pt>
                <c:pt idx="19">
                  <c:v>3204.138379</c:v>
                </c:pt>
                <c:pt idx="20">
                  <c:v>3525.6096170000001</c:v>
                </c:pt>
                <c:pt idx="21">
                  <c:v>3678.7344949999997</c:v>
                </c:pt>
                <c:pt idx="22">
                  <c:v>3373.3543840000002</c:v>
                </c:pt>
                <c:pt idx="23">
                  <c:v>3550.6733030000028</c:v>
                </c:pt>
                <c:pt idx="24">
                  <c:v>4042.4861889999997</c:v>
                </c:pt>
                <c:pt idx="25">
                  <c:v>4375.1191190000054</c:v>
                </c:pt>
                <c:pt idx="26">
                  <c:v>4439.3623710000056</c:v>
                </c:pt>
                <c:pt idx="27">
                  <c:v>4644.5388849999999</c:v>
                </c:pt>
                <c:pt idx="28">
                  <c:v>4890.7377499999975</c:v>
                </c:pt>
                <c:pt idx="29">
                  <c:v>4614.9260140000024</c:v>
                </c:pt>
                <c:pt idx="30">
                  <c:v>5076.371075</c:v>
                </c:pt>
                <c:pt idx="31">
                  <c:v>5610.2431429999997</c:v>
                </c:pt>
                <c:pt idx="32">
                  <c:v>5826.0464280000024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7458624"/>
        <c:axId val="247459184"/>
      </c:scatterChart>
      <c:valAx>
        <c:axId val="247458624"/>
        <c:scaling>
          <c:orientation val="minMax"/>
          <c:max val="2013"/>
          <c:min val="1980"/>
        </c:scaling>
        <c:delete val="0"/>
        <c:axPos val="b"/>
        <c:title>
          <c:tx>
            <c:strRef>
              <c:f>'TrendMA '!$E$2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0" vert="horz"/>
            <a:lstStyle/>
            <a:p>
              <a:pPr>
                <a:defRPr/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7459184"/>
        <c:crosses val="autoZero"/>
        <c:crossBetween val="midCat"/>
      </c:valAx>
      <c:valAx>
        <c:axId val="24745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'TrendMA '!$F$1</c:f>
              <c:strCache>
                <c:ptCount val="1"/>
                <c:pt idx="0">
                  <c:v>$ Millions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74586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'TrendMA '!$S$2</c:f>
          <c:strCache>
            <c:ptCount val="1"/>
            <c:pt idx="0">
              <c:v>General Sales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'TrendMA '!$S$2</c:f>
              <c:strCache>
                <c:ptCount val="1"/>
                <c:pt idx="0">
                  <c:v>General Sales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'TrendMA '!$R$3:$R$39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xVal>
          <c:yVal>
            <c:numRef>
              <c:f>'TrendMA '!$S$3:$S$39</c:f>
              <c:numCache>
                <c:formatCode>_(* #,##0_);_(* \(#,##0\);_(* "-"??_);_(@_)</c:formatCode>
                <c:ptCount val="37"/>
                <c:pt idx="0">
                  <c:v>1142245.558</c:v>
                </c:pt>
                <c:pt idx="1">
                  <c:v>1311348.075</c:v>
                </c:pt>
                <c:pt idx="2">
                  <c:v>1414855.439</c:v>
                </c:pt>
                <c:pt idx="3">
                  <c:v>1514818.7549999999</c:v>
                </c:pt>
                <c:pt idx="4">
                  <c:v>1686320.1540000001</c:v>
                </c:pt>
                <c:pt idx="5">
                  <c:v>1827790.57</c:v>
                </c:pt>
                <c:pt idx="6">
                  <c:v>1908646.223</c:v>
                </c:pt>
                <c:pt idx="7">
                  <c:v>2044385.8860000011</c:v>
                </c:pt>
                <c:pt idx="8">
                  <c:v>2222942.0869999998</c:v>
                </c:pt>
                <c:pt idx="9">
                  <c:v>2329942.4309999971</c:v>
                </c:pt>
                <c:pt idx="10">
                  <c:v>2431218.9410000001</c:v>
                </c:pt>
                <c:pt idx="11">
                  <c:v>2353759.1830000002</c:v>
                </c:pt>
                <c:pt idx="12">
                  <c:v>2277821.7889999999</c:v>
                </c:pt>
                <c:pt idx="13">
                  <c:v>2402242.7349999999</c:v>
                </c:pt>
                <c:pt idx="14">
                  <c:v>2503646.1469999999</c:v>
                </c:pt>
                <c:pt idx="15">
                  <c:v>2620932.4329999974</c:v>
                </c:pt>
                <c:pt idx="16">
                  <c:v>2742206.4029999971</c:v>
                </c:pt>
                <c:pt idx="17">
                  <c:v>2937083.0669999998</c:v>
                </c:pt>
                <c:pt idx="18">
                  <c:v>3069378.22</c:v>
                </c:pt>
                <c:pt idx="19">
                  <c:v>3204138.3789999974</c:v>
                </c:pt>
                <c:pt idx="20">
                  <c:v>3525609.6170000001</c:v>
                </c:pt>
                <c:pt idx="21">
                  <c:v>3678734.4949999987</c:v>
                </c:pt>
                <c:pt idx="22">
                  <c:v>3373354.3840000001</c:v>
                </c:pt>
                <c:pt idx="23">
                  <c:v>3550673.302999997</c:v>
                </c:pt>
                <c:pt idx="24">
                  <c:v>4042486.1889999998</c:v>
                </c:pt>
                <c:pt idx="25">
                  <c:v>4375119.1189999999</c:v>
                </c:pt>
                <c:pt idx="26">
                  <c:v>4439362.3710000003</c:v>
                </c:pt>
                <c:pt idx="27">
                  <c:v>4644538.8850000007</c:v>
                </c:pt>
                <c:pt idx="28">
                  <c:v>4890737.75</c:v>
                </c:pt>
                <c:pt idx="29">
                  <c:v>4614926.0140000004</c:v>
                </c:pt>
                <c:pt idx="30">
                  <c:v>5076371.0750000002</c:v>
                </c:pt>
                <c:pt idx="31">
                  <c:v>5610243.1430000002</c:v>
                </c:pt>
                <c:pt idx="32">
                  <c:v>5826046.4280000003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'TrendMA '!$W$2</c:f>
              <c:strCache>
                <c:ptCount val="1"/>
                <c:pt idx="0">
                  <c:v>Forecast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7"/>
            <c:spPr>
              <a:noFill/>
              <a:ln w="15875">
                <a:solidFill>
                  <a:schemeClr val="accent2"/>
                </a:solidFill>
              </a:ln>
              <a:effectLst/>
            </c:spPr>
          </c:marker>
          <c:xVal>
            <c:numRef>
              <c:f>'TrendMA '!$R$3:$R$39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xVal>
          <c:yVal>
            <c:numRef>
              <c:f>'TrendMA '!$W$3:$W$39</c:f>
              <c:numCache>
                <c:formatCode>General</c:formatCode>
                <c:ptCount val="37"/>
                <c:pt idx="8" formatCode="_(* #,##0_);_(* \(#,##0\);_(* &quot;-&quot;??_);_(@_)">
                  <c:v>2188103.7734285714</c:v>
                </c:pt>
                <c:pt idx="9" formatCode="_(* #,##0_);_(* \(#,##0\);_(* &quot;-&quot;??_);_(@_)">
                  <c:v>2323733.5945714284</c:v>
                </c:pt>
                <c:pt idx="10" formatCode="_(* #,##0_);_(* \(#,##0\);_(* &quot;-&quot;??_);_(@_)">
                  <c:v>2456456.296285714</c:v>
                </c:pt>
                <c:pt idx="11" formatCode="_(* #,##0_);_(* \(#,##0\);_(* &quot;-&quot;??_);_(@_)">
                  <c:v>2588121.0051428545</c:v>
                </c:pt>
                <c:pt idx="12" formatCode="_(* #,##0_);_(* \(#,##0\);_(* &quot;-&quot;??_);_(@_)">
                  <c:v>2541205.9195714267</c:v>
                </c:pt>
                <c:pt idx="13" formatCode="_(* #,##0_);_(* \(#,##0\);_(* &quot;-&quot;??_);_(@_)">
                  <c:v>2481263.0594285713</c:v>
                </c:pt>
                <c:pt idx="14" formatCode="_(* #,##0_);_(* \(#,##0\);_(* &quot;-&quot;??_);_(@_)">
                  <c:v>2576671.2999999993</c:v>
                </c:pt>
                <c:pt idx="15" formatCode="_(* #,##0_);_(* \(#,##0\);_(* &quot;-&quot;??_);_(@_)">
                  <c:v>2622659.1938571418</c:v>
                </c:pt>
                <c:pt idx="16" formatCode="_(* #,##0_);_(* \(#,##0\);_(* &quot;-&quot;??_);_(@_)">
                  <c:v>2644503.5775714293</c:v>
                </c:pt>
                <c:pt idx="17" formatCode="_(* #,##0_);_(* \(#,##0\);_(* &quot;-&quot;??_);_(@_)">
                  <c:v>2711554.788428572</c:v>
                </c:pt>
                <c:pt idx="18" formatCode="_(* #,##0_);_(* \(#,##0\);_(* &quot;-&quot;??_);_(@_)">
                  <c:v>2837306.8944285708</c:v>
                </c:pt>
                <c:pt idx="19" formatCode="_(* #,##0_);_(* \(#,##0\);_(* &quot;-&quot;??_);_(@_)">
                  <c:v>3059398.1345714284</c:v>
                </c:pt>
                <c:pt idx="20" formatCode="_(* #,##0_);_(* \(#,##0\);_(* &quot;-&quot;??_);_(@_)">
                  <c:v>3312127.6777142882</c:v>
                </c:pt>
                <c:pt idx="21" formatCode="_(* #,##0_);_(* \(#,##0\);_(* &quot;-&quot;??_);_(@_)">
                  <c:v>3585208.8277142872</c:v>
                </c:pt>
                <c:pt idx="22" formatCode="_(* #,##0_);_(* \(#,##0\);_(* &quot;-&quot;??_);_(@_)">
                  <c:v>3782633.7151428545</c:v>
                </c:pt>
                <c:pt idx="23" formatCode="_(* #,##0_);_(* \(#,##0\);_(* &quot;-&quot;??_);_(@_)">
                  <c:v>3648598.9098571427</c:v>
                </c:pt>
                <c:pt idx="24" formatCode="_(* #,##0_);_(* \(#,##0\);_(* &quot;-&quot;??_);_(@_)">
                  <c:v>3796119.8664285713</c:v>
                </c:pt>
                <c:pt idx="25" formatCode="_(* #,##0_);_(* \(#,##0\);_(* &quot;-&quot;??_);_(@_)">
                  <c:v>4123712.4392857105</c:v>
                </c:pt>
                <c:pt idx="26" formatCode="_(* #,##0_);_(* \(#,##0\);_(* &quot;-&quot;??_);_(@_)">
                  <c:v>4424725.5831428571</c:v>
                </c:pt>
                <c:pt idx="27" formatCode="_(* #,##0_);_(* \(#,##0\);_(* &quot;-&quot;??_);_(@_)">
                  <c:v>4560890.7780000065</c:v>
                </c:pt>
                <c:pt idx="28" formatCode="_(* #,##0_);_(* \(#,##0\);_(* &quot;-&quot;??_);_(@_)">
                  <c:v>4654283.688285714</c:v>
                </c:pt>
                <c:pt idx="29" formatCode="_(* #,##0_);_(* \(#,##0\);_(* &quot;-&quot;??_);_(@_)">
                  <c:v>4880612.1458571348</c:v>
                </c:pt>
                <c:pt idx="30" formatCode="_(* #,##0_);_(* \(#,##0\);_(* &quot;-&quot;??_);_(@_)">
                  <c:v>5074875.7358571375</c:v>
                </c:pt>
                <c:pt idx="31" formatCode="_(* #,##0_);_(* \(#,##0\);_(* &quot;-&quot;??_);_(@_)">
                  <c:v>5455190.3558571348</c:v>
                </c:pt>
                <c:pt idx="32" formatCode="_(* #,##0_);_(* \(#,##0\);_(* &quot;-&quot;??_);_(@_)">
                  <c:v>5703189.4532857146</c:v>
                </c:pt>
                <c:pt idx="33" formatCode="_(* #,##0_);_(* \(#,##0\);_(* &quot;-&quot;??_);_(@_)">
                  <c:v>5843704.9860000014</c:v>
                </c:pt>
                <c:pt idx="34" formatCode="_(* #,##0_);_(* \(#,##0\);_(* &quot;-&quot;??_);_(@_)">
                  <c:v>6050980.3158571329</c:v>
                </c:pt>
                <c:pt idx="35" formatCode="_(* #,##0_);_(* \(#,##0\);_(* &quot;-&quot;??_);_(@_)">
                  <c:v>6258255.6457142802</c:v>
                </c:pt>
                <c:pt idx="36" formatCode="_(* #,##0_);_(* \(#,##0\);_(* &quot;-&quot;??_);_(@_)">
                  <c:v>6465530.9755714284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701440"/>
        <c:axId val="358702000"/>
      </c:scatterChart>
      <c:valAx>
        <c:axId val="358701440"/>
        <c:scaling>
          <c:orientation val="minMax"/>
          <c:min val="1980"/>
        </c:scaling>
        <c:delete val="0"/>
        <c:axPos val="b"/>
        <c:title>
          <c:tx>
            <c:strRef>
              <c:f>'TrendMA '!$R$2</c:f>
              <c:strCache>
                <c:ptCount val="1"/>
                <c:pt idx="0">
                  <c:v>Year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0" vert="horz"/>
            <a:lstStyle/>
            <a:p>
              <a:pPr>
                <a:defRPr/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58702000"/>
        <c:crosses val="autoZero"/>
        <c:crossBetween val="midCat"/>
      </c:valAx>
      <c:valAx>
        <c:axId val="358702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$ Dollars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58701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MA3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LevelMA!$AI$10</c:f>
              <c:strCache>
                <c:ptCount val="1"/>
                <c:pt idx="0">
                  <c:v>Forfeitures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LevelMA!$AH$11:$AH$39</c:f>
              <c:numCache>
                <c:formatCode>General</c:formatCode>
                <c:ptCount val="29"/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  <c:pt idx="26">
                  <c:v>2014</c:v>
                </c:pt>
                <c:pt idx="27">
                  <c:v>2015</c:v>
                </c:pt>
                <c:pt idx="28">
                  <c:v>2016</c:v>
                </c:pt>
              </c:numCache>
            </c:numRef>
          </c:xVal>
          <c:yVal>
            <c:numRef>
              <c:f>LevelMA!$AI$11:$AI$39</c:f>
              <c:numCache>
                <c:formatCode>General</c:formatCode>
                <c:ptCount val="29"/>
                <c:pt idx="2" formatCode="_(* #,##0_);_(* \(#,##0\);_(* &quot;-&quot;??_);_(@_)">
                  <c:v>7467.5839999999998</c:v>
                </c:pt>
                <c:pt idx="3" formatCode="_(* #,##0_);_(* \(#,##0\);_(* &quot;-&quot;??_);_(@_)">
                  <c:v>7356.05</c:v>
                </c:pt>
                <c:pt idx="4" formatCode="_(* #,##0_);_(* \(#,##0\);_(* &quot;-&quot;??_);_(@_)">
                  <c:v>6771.0440000000008</c:v>
                </c:pt>
                <c:pt idx="5" formatCode="_(* #,##0_);_(* \(#,##0\);_(* &quot;-&quot;??_);_(@_)">
                  <c:v>8737.9579999999787</c:v>
                </c:pt>
                <c:pt idx="6" formatCode="_(* #,##0_);_(* \(#,##0\);_(* &quot;-&quot;??_);_(@_)">
                  <c:v>7907.0440000000008</c:v>
                </c:pt>
                <c:pt idx="7" formatCode="_(* #,##0_);_(* \(#,##0\);_(* &quot;-&quot;??_);_(@_)">
                  <c:v>6674.6090000000004</c:v>
                </c:pt>
                <c:pt idx="8" formatCode="_(* #,##0_);_(* \(#,##0\);_(* &quot;-&quot;??_);_(@_)">
                  <c:v>2816.4569999999999</c:v>
                </c:pt>
                <c:pt idx="9" formatCode="_(* #,##0_);_(* \(#,##0\);_(* &quot;-&quot;??_);_(@_)">
                  <c:v>8425.0130000000008</c:v>
                </c:pt>
                <c:pt idx="10" formatCode="_(* #,##0_);_(* \(#,##0\);_(* &quot;-&quot;??_);_(@_)">
                  <c:v>4454.1350000000002</c:v>
                </c:pt>
                <c:pt idx="11" formatCode="_(* #,##0_);_(* \(#,##0\);_(* &quot;-&quot;??_);_(@_)">
                  <c:v>8887.7690000000002</c:v>
                </c:pt>
                <c:pt idx="12" formatCode="_(* #,##0_);_(* \(#,##0\);_(* &quot;-&quot;??_);_(@_)">
                  <c:v>5829.9069999999992</c:v>
                </c:pt>
                <c:pt idx="13" formatCode="_(* #,##0_);_(* \(#,##0\);_(* &quot;-&quot;??_);_(@_)">
                  <c:v>7522.0470000000005</c:v>
                </c:pt>
                <c:pt idx="14" formatCode="_(* #,##0_);_(* \(#,##0\);_(* &quot;-&quot;??_);_(@_)">
                  <c:v>6726.9969999999994</c:v>
                </c:pt>
                <c:pt idx="15" formatCode="_(* #,##0_);_(* \(#,##0\);_(* &quot;-&quot;??_);_(@_)">
                  <c:v>6149.2349999999997</c:v>
                </c:pt>
                <c:pt idx="16" formatCode="_(* #,##0_);_(* \(#,##0\);_(* &quot;-&quot;??_);_(@_)">
                  <c:v>8756.7270000000008</c:v>
                </c:pt>
                <c:pt idx="17" formatCode="_(* #,##0_);_(* \(#,##0\);_(* &quot;-&quot;??_);_(@_)">
                  <c:v>7035.1650000000054</c:v>
                </c:pt>
                <c:pt idx="18" formatCode="_(* #,##0_);_(* \(#,##0\);_(* &quot;-&quot;??_);_(@_)">
                  <c:v>5719.6390000000001</c:v>
                </c:pt>
                <c:pt idx="19" formatCode="_(* #,##0_);_(* \(#,##0\);_(* &quot;-&quot;??_);_(@_)">
                  <c:v>3355.0659999999998</c:v>
                </c:pt>
                <c:pt idx="20" formatCode="_(* #,##0_);_(* \(#,##0\);_(* &quot;-&quot;??_);_(@_)">
                  <c:v>4476.92</c:v>
                </c:pt>
                <c:pt idx="21" formatCode="_(* #,##0_);_(* \(#,##0\);_(* &quot;-&quot;??_);_(@_)">
                  <c:v>4182.2840000000006</c:v>
                </c:pt>
                <c:pt idx="22" formatCode="_(* #,##0_);_(* \(#,##0\);_(* &quot;-&quot;??_);_(@_)">
                  <c:v>4397.2140000000009</c:v>
                </c:pt>
                <c:pt idx="23" formatCode="_(* #,##0_);_(* \(#,##0\);_(* &quot;-&quot;??_);_(@_)">
                  <c:v>3431.0729999999999</c:v>
                </c:pt>
                <c:pt idx="24" formatCode="_(* #,##0_);_(* \(#,##0\);_(* &quot;-&quot;??_);_(@_)">
                  <c:v>3885.2259999999997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LevelMA!$AK$10</c:f>
              <c:strCache>
                <c:ptCount val="1"/>
                <c:pt idx="0">
                  <c:v>Forecast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7"/>
            <c:spPr>
              <a:noFill/>
              <a:ln w="15875">
                <a:solidFill>
                  <a:schemeClr val="accent2"/>
                </a:solidFill>
              </a:ln>
              <a:effectLst/>
            </c:spPr>
          </c:marker>
          <c:xVal>
            <c:numRef>
              <c:f>LevelMA!$AH$11:$AH$39</c:f>
              <c:numCache>
                <c:formatCode>General</c:formatCode>
                <c:ptCount val="29"/>
                <c:pt idx="2">
                  <c:v>1990</c:v>
                </c:pt>
                <c:pt idx="3">
                  <c:v>1991</c:v>
                </c:pt>
                <c:pt idx="4">
                  <c:v>1992</c:v>
                </c:pt>
                <c:pt idx="5">
                  <c:v>1993</c:v>
                </c:pt>
                <c:pt idx="6">
                  <c:v>1994</c:v>
                </c:pt>
                <c:pt idx="7">
                  <c:v>1995</c:v>
                </c:pt>
                <c:pt idx="8">
                  <c:v>1996</c:v>
                </c:pt>
                <c:pt idx="9">
                  <c:v>1997</c:v>
                </c:pt>
                <c:pt idx="10">
                  <c:v>1998</c:v>
                </c:pt>
                <c:pt idx="11">
                  <c:v>1999</c:v>
                </c:pt>
                <c:pt idx="12">
                  <c:v>2000</c:v>
                </c:pt>
                <c:pt idx="13">
                  <c:v>2001</c:v>
                </c:pt>
                <c:pt idx="14">
                  <c:v>2002</c:v>
                </c:pt>
                <c:pt idx="15">
                  <c:v>2003</c:v>
                </c:pt>
                <c:pt idx="16">
                  <c:v>2004</c:v>
                </c:pt>
                <c:pt idx="17">
                  <c:v>2005</c:v>
                </c:pt>
                <c:pt idx="18">
                  <c:v>2006</c:v>
                </c:pt>
                <c:pt idx="19">
                  <c:v>2007</c:v>
                </c:pt>
                <c:pt idx="20">
                  <c:v>2008</c:v>
                </c:pt>
                <c:pt idx="21">
                  <c:v>2009</c:v>
                </c:pt>
                <c:pt idx="22">
                  <c:v>2010</c:v>
                </c:pt>
                <c:pt idx="23">
                  <c:v>2011</c:v>
                </c:pt>
                <c:pt idx="24">
                  <c:v>2012</c:v>
                </c:pt>
                <c:pt idx="25">
                  <c:v>2013</c:v>
                </c:pt>
                <c:pt idx="26">
                  <c:v>2014</c:v>
                </c:pt>
                <c:pt idx="27">
                  <c:v>2015</c:v>
                </c:pt>
                <c:pt idx="28">
                  <c:v>2016</c:v>
                </c:pt>
              </c:numCache>
            </c:numRef>
          </c:xVal>
          <c:yVal>
            <c:numRef>
              <c:f>LevelMA!$AK$11:$AK$39</c:f>
              <c:numCache>
                <c:formatCode>General</c:formatCode>
                <c:ptCount val="29"/>
                <c:pt idx="5" formatCode="_(* #,##0_);_(* \(#,##0\);_(* &quot;-&quot;??_);_(@_)">
                  <c:v>7198.2260000000024</c:v>
                </c:pt>
                <c:pt idx="6" formatCode="_(* #,##0_);_(* \(#,##0\);_(* &quot;-&quot;??_);_(@_)">
                  <c:v>7583.1590000000024</c:v>
                </c:pt>
                <c:pt idx="7" formatCode="_(* #,##0_);_(* \(#,##0\);_(* &quot;-&quot;??_);_(@_)">
                  <c:v>7693.0240000000013</c:v>
                </c:pt>
                <c:pt idx="8" formatCode="_(* #,##0_);_(* \(#,##0\);_(* &quot;-&quot;??_);_(@_)">
                  <c:v>7522.6637500000006</c:v>
                </c:pt>
                <c:pt idx="9" formatCode="_(* #,##0_);_(* \(#,##0\);_(* &quot;-&quot;??_);_(@_)">
                  <c:v>6534.0170000000007</c:v>
                </c:pt>
                <c:pt idx="10" formatCode="_(* #,##0_);_(* \(#,##0\);_(* &quot;-&quot;??_);_(@_)">
                  <c:v>6455.7807499999999</c:v>
                </c:pt>
                <c:pt idx="11" formatCode="_(* #,##0_);_(* \(#,##0\);_(* &quot;-&quot;??_);_(@_)">
                  <c:v>5592.5535</c:v>
                </c:pt>
                <c:pt idx="12" formatCode="_(* #,##0_);_(* \(#,##0\);_(* &quot;-&quot;??_);_(@_)">
                  <c:v>6145.8435000000009</c:v>
                </c:pt>
                <c:pt idx="13" formatCode="_(* #,##0_);_(* \(#,##0\);_(* &quot;-&quot;??_);_(@_)">
                  <c:v>6899.2060000000001</c:v>
                </c:pt>
                <c:pt idx="14" formatCode="_(* #,##0_);_(* \(#,##0\);_(* &quot;-&quot;??_);_(@_)">
                  <c:v>6673.4645</c:v>
                </c:pt>
                <c:pt idx="15" formatCode="_(* #,##0_);_(* \(#,##0\);_(* &quot;-&quot;??_);_(@_)">
                  <c:v>7241.68</c:v>
                </c:pt>
                <c:pt idx="16" formatCode="_(* #,##0_);_(* \(#,##0\);_(* &quot;-&quot;??_);_(@_)">
                  <c:v>6557.0465000000004</c:v>
                </c:pt>
                <c:pt idx="17" formatCode="_(* #,##0_);_(* \(#,##0\);_(* &quot;-&quot;??_);_(@_)">
                  <c:v>7288.7515000000003</c:v>
                </c:pt>
                <c:pt idx="18" formatCode="_(* #,##0_);_(* \(#,##0\);_(* &quot;-&quot;??_);_(@_)">
                  <c:v>7167.0310000000009</c:v>
                </c:pt>
                <c:pt idx="19" formatCode="_(* #,##0_);_(* \(#,##0\);_(* &quot;-&quot;??_);_(@_)">
                  <c:v>6915.1915000000054</c:v>
                </c:pt>
                <c:pt idx="20" formatCode="_(* #,##0_);_(* \(#,##0\);_(* &quot;-&quot;??_);_(@_)">
                  <c:v>6216.6492500000013</c:v>
                </c:pt>
                <c:pt idx="21" formatCode="_(* #,##0_);_(* \(#,##0\);_(* &quot;-&quot;??_);_(@_)">
                  <c:v>5146.6975000000002</c:v>
                </c:pt>
                <c:pt idx="22" formatCode="_(* #,##0_);_(* \(#,##0\);_(* &quot;-&quot;??_);_(@_)">
                  <c:v>4433.4772499999999</c:v>
                </c:pt>
                <c:pt idx="23" formatCode="_(* #,##0_);_(* \(#,##0\);_(* &quot;-&quot;??_);_(@_)">
                  <c:v>4102.8710000000001</c:v>
                </c:pt>
                <c:pt idx="24" formatCode="_(* #,##0_);_(* \(#,##0\);_(* &quot;-&quot;??_);_(@_)">
                  <c:v>4121.8727500000005</c:v>
                </c:pt>
                <c:pt idx="25" formatCode="_(* #,##0_);_(* \(#,##0\);_(* &quot;-&quot;??_);_(@_)">
                  <c:v>3973.9492500000001</c:v>
                </c:pt>
                <c:pt idx="26" formatCode="_(* #,##0_);_(* \(#,##0\);_(* &quot;-&quot;??_);_(@_)">
                  <c:v>3973.9492500000001</c:v>
                </c:pt>
                <c:pt idx="27" formatCode="_(* #,##0_);_(* \(#,##0\);_(* &quot;-&quot;??_);_(@_)">
                  <c:v>3973.9492500000001</c:v>
                </c:pt>
                <c:pt idx="28" formatCode="_(* #,##0_);_(* \(#,##0\);_(* &quot;-&quot;??_);_(@_)">
                  <c:v>3973.9492500000001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704800"/>
        <c:axId val="358705360"/>
      </c:scatterChart>
      <c:valAx>
        <c:axId val="35870480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58705360"/>
        <c:crosses val="autoZero"/>
        <c:crossBetween val="midCat"/>
      </c:valAx>
      <c:valAx>
        <c:axId val="35870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$ Dollars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58704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486"/>
            <a:ext cx="10515600" cy="574327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5457" y="1064712"/>
            <a:ext cx="7741086" cy="49978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Module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779" y="214486"/>
            <a:ext cx="11598442" cy="574327"/>
          </a:xfrm>
        </p:spPr>
        <p:txBody>
          <a:bodyPr>
            <a:normAutofit/>
          </a:bodyPr>
          <a:lstStyle/>
          <a:p>
            <a:r>
              <a:rPr lang="en-US" sz="2800" dirty="0"/>
              <a:t>Figure 28.7 New York City: Government Charges for Services (</a:t>
            </a:r>
            <a:r>
              <a:rPr lang="en-US" sz="2800" dirty="0" err="1"/>
              <a:t>Windsorized</a:t>
            </a:r>
            <a:r>
              <a:rPr lang="en-US" sz="2800" dirty="0" smtClean="0"/>
              <a:t>) 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45840"/>
              </p:ext>
            </p:extLst>
          </p:nvPr>
        </p:nvGraphicFramePr>
        <p:xfrm>
          <a:off x="1732547" y="1065212"/>
          <a:ext cx="8233778" cy="5383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9437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285" y="0"/>
            <a:ext cx="10515600" cy="574327"/>
          </a:xfrm>
        </p:spPr>
        <p:txBody>
          <a:bodyPr>
            <a:normAutofit/>
          </a:bodyPr>
          <a:lstStyle/>
          <a:p>
            <a:r>
              <a:rPr lang="en-US" sz="2400" dirty="0"/>
              <a:t>Table 28.1 New York City: Water and Sewer </a:t>
            </a:r>
            <a:r>
              <a:rPr lang="en-US" sz="2400" dirty="0" smtClean="0"/>
              <a:t>Revenue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688365"/>
              </p:ext>
            </p:extLst>
          </p:nvPr>
        </p:nvGraphicFramePr>
        <p:xfrm>
          <a:off x="2422357" y="478536"/>
          <a:ext cx="6192252" cy="63794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04284"/>
                <a:gridCol w="1295730"/>
                <a:gridCol w="1437190"/>
                <a:gridCol w="804284"/>
                <a:gridCol w="1850764"/>
              </a:tblGrid>
              <a:tr h="77974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Table 28.1 Decomposed Water and Sewer Revenue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Year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Revenue per Gallon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Gallons per Person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Population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Water &amp; Sewer Revenue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85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78,061.96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7,071,639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233,834,623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77,877.30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7,077,279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261,758,831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67,419.71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7,088,350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264,582,975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70,568.59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7,150,150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319,227,133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72,393.82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7,198,277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344,837,391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73,930.77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7,232,780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378,209,286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66,500.18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7,276,928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445,588,116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67,790.31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7,292,432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437,755,375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72,425.40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7,289,880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434,646,524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74,055.44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7,313,757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545,632,243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70,060.46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7,322,564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571,376,190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71,146.33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7,304,481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596,377,769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74,764.87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7,304,895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644,123,974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68,345.23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7,329,079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709,121,849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65,980.49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7,570,458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717,845,663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64,923.08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7,633,040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738,561,386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63,036.86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7,697,182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730,963,206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60,942.56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7,773,443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775,318,258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55,993.00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7,858,259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822,800,164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56,159.55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7,947,660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777,651,962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56,316.69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8,018,546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801,255,118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56,150.11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8,063,137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842,524,943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53,684.84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8,072,000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857,906,603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51,374.60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8,068,073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846,351,747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49,631.03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8,043,366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884,744,982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50,218.21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8,013,368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899,324,043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50,563.64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7,993,906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989,545,265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48,675.62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8,013,775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1,063,873,430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50,530.19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8,068,195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1,202,190,064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  <a:tr h="1559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48,607.87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8,131,574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1,283,505,261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738" marR="2773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464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5" y="962527"/>
            <a:ext cx="2005263" cy="574327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Table 28.2 New York City: Personal Income Tax, Adjusted for </a:t>
            </a:r>
            <a:r>
              <a:rPr lang="en-US" sz="2800" dirty="0" smtClean="0"/>
              <a:t>Inflation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843715"/>
              </p:ext>
            </p:extLst>
          </p:nvPr>
        </p:nvGraphicFramePr>
        <p:xfrm>
          <a:off x="2117558" y="165837"/>
          <a:ext cx="7780422" cy="657986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22069"/>
                <a:gridCol w="958168"/>
                <a:gridCol w="1202047"/>
                <a:gridCol w="1397517"/>
                <a:gridCol w="1263244"/>
                <a:gridCol w="1150896"/>
                <a:gridCol w="986481"/>
              </a:tblGrid>
              <a:tr h="410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Year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CPI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Inflator Adjustment Factor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Personal Income Tax Millions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Adjusted PIT Millions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Population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PIT per Person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879.29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2,400.34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7,071,639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339.43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91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247%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1,018.52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2,520.40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7,077,279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356.13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97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1,159.41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2,702.56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7,088,350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381.27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100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1,331.01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3,005.99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7,150,150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420.41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104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1,546.64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3,348.41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7,198,277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465.17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108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209%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1,739.86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3,637.19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7,232,780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502.88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110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205%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1,815.60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3,726.26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7,276,928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512.07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114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2,163.17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4,283.28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7,292,432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587.36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118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2,088.47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3,971.08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7,289,880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544.74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1989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124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2,445.16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4,435.58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7,313,757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606.47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131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2,537.56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4,367.23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7,322,564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596.41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136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2,798.16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4,621.26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7,304,481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632.66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140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3,233.01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5,183.39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7,304,895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709.58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145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156%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3,474.09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5,408.02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7,329,079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737.88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148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3,555.64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5,396.78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7,570,458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712.87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152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3,601.53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5,315.77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7,633,040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696.42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157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3,919.55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5,619.25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7,697,182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730.04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161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4,377.18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6,134.57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7,773,443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789.17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163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5,152.94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7,111.02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7,858,259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904.91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167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5,527.83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7,463.53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7,947,660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939.09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172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5,611.71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7,330.39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8,018,546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914.18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177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127%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6,164.52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7,829.70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8,063,137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971.05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180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5,005.61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6,258.79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8,072,000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775.37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184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5,029.75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6,148.84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8,068,073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762.12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189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119%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6,068.48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7,226.24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8,043,366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898.41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195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7,200.06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8,292.75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8,013,368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1034.86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202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8,025.81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8,954.95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7,993,906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1120.22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207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8,647.78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9,381.71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8,013,775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1170.70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215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104%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9,927.97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10,372.30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8,068,195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1285.58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215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7,657.18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8,028.44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8,131,574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987.32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218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7,592.66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7,832.32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8,186,443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956.74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  <a:tr h="184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225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8,165.97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8,165.97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8,244,910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990.43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93" marR="50793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081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Trend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5400" i="1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5400" i="1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US" sz="5400" i="1">
                              <a:latin typeface="Cambria Math" panose="02040503050406030204" pitchFamily="18" charset="0"/>
                            </a:rPr>
                            <m:t>+1=</m:t>
                          </m:r>
                        </m:sub>
                      </m:sSub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5400" i="1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5400" i="1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US" sz="5400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5400" i="1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5400" i="1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US" sz="54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3200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28.8 Calculation of Trend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4463" y="927418"/>
            <a:ext cx="5646821" cy="536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37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Growth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05764"/>
              </p:ext>
            </p:extLst>
          </p:nvPr>
        </p:nvGraphicFramePr>
        <p:xfrm>
          <a:off x="3637162" y="1446260"/>
          <a:ext cx="4143259" cy="396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r:id="rId3" imgW="596641" imgH="406224" progId="Equation.DSMT4">
                  <p:embed/>
                </p:oleObj>
              </mc:Choice>
              <mc:Fallback>
                <p:oleObj r:id="rId3" imgW="596641" imgH="4062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7162" y="1446260"/>
                        <a:ext cx="4143259" cy="3965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1209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28.9 Calculation of Growth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b="2047"/>
          <a:stretch/>
        </p:blipFill>
        <p:spPr bwMode="auto">
          <a:xfrm>
            <a:off x="3389428" y="910390"/>
            <a:ext cx="5413145" cy="50372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1148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Averages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lnSpc>
                    <a:spcPct val="250000"/>
                  </a:lnSpc>
                  <a:buNone/>
                </a:pPr>
                <a:r>
                  <a:rPr lang="en-US" dirty="0"/>
                  <a:t>L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+…</m:t>
                            </m:r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i="1" dirty="0"/>
                  <a:t>/N</a:t>
                </a:r>
              </a:p>
              <a:p>
                <a:pPr marL="0" indent="0" algn="ctr">
                  <a:lnSpc>
                    <a:spcPct val="250000"/>
                  </a:lnSpc>
                  <a:buNone/>
                </a:pPr>
                <a:r>
                  <a:rPr lang="en-US" dirty="0"/>
                  <a:t>S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+…</m:t>
                            </m:r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i="1" dirty="0"/>
              </a:p>
              <a:p>
                <a:pPr marL="0" indent="0" algn="ctr">
                  <a:lnSpc>
                    <a:spcPct val="250000"/>
                  </a:lnSpc>
                  <a:buNone/>
                </a:pPr>
                <a:r>
                  <a:rPr lang="en-US" dirty="0" smtClean="0"/>
                  <a:t>G=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+…</m:t>
                            </m:r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946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28.10 Forfeitures </a:t>
            </a:r>
            <a:r>
              <a:rPr lang="en-US" dirty="0" smtClean="0"/>
              <a:t>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441428"/>
              </p:ext>
            </p:extLst>
          </p:nvPr>
        </p:nvGraphicFramePr>
        <p:xfrm>
          <a:off x="2225675" y="1065213"/>
          <a:ext cx="7740650" cy="499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514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214486"/>
            <a:ext cx="11646568" cy="574327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28.11 Forfeitures Data With 7-Period Moving-Average </a:t>
            </a:r>
            <a:r>
              <a:rPr lang="en-US" dirty="0" smtClean="0"/>
              <a:t>Forecast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64675"/>
              </p:ext>
            </p:extLst>
          </p:nvPr>
        </p:nvGraphicFramePr>
        <p:xfrm>
          <a:off x="2225675" y="1065213"/>
          <a:ext cx="7740650" cy="499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6036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71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98699"/>
            <a:ext cx="10515600" cy="4351338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Visualize </a:t>
            </a:r>
            <a:r>
              <a:rPr lang="en-US" sz="2400" dirty="0"/>
              <a:t>and graph time series data</a:t>
            </a:r>
          </a:p>
          <a:p>
            <a:pPr lvl="0"/>
            <a:r>
              <a:rPr lang="en-US" sz="2400" dirty="0"/>
              <a:t>Identify and correct outliers</a:t>
            </a:r>
          </a:p>
          <a:p>
            <a:pPr lvl="0"/>
            <a:r>
              <a:rPr lang="en-US" sz="2400" dirty="0"/>
              <a:t>Decompose data</a:t>
            </a:r>
          </a:p>
          <a:p>
            <a:pPr lvl="0"/>
            <a:r>
              <a:rPr lang="en-US" sz="2400" dirty="0"/>
              <a:t>Adjust complex data</a:t>
            </a:r>
          </a:p>
          <a:p>
            <a:pPr lvl="0"/>
            <a:r>
              <a:rPr lang="en-US" sz="2400" dirty="0"/>
              <a:t>Identify three types of time series data that can be forecast</a:t>
            </a:r>
          </a:p>
          <a:p>
            <a:pPr lvl="0"/>
            <a:r>
              <a:rPr lang="en-US" sz="2400" dirty="0"/>
              <a:t>Understand averages of time series data</a:t>
            </a:r>
          </a:p>
          <a:p>
            <a:pPr lvl="0"/>
            <a:r>
              <a:rPr lang="en-US" sz="2400" dirty="0"/>
              <a:t>Make a moving average of time series data</a:t>
            </a:r>
          </a:p>
          <a:p>
            <a:pPr lvl="0"/>
            <a:r>
              <a:rPr lang="en-US" sz="2400" dirty="0"/>
              <a:t>Calculate the following:</a:t>
            </a:r>
          </a:p>
          <a:p>
            <a:pPr lvl="2"/>
            <a:r>
              <a:rPr lang="en-US" sz="1600" dirty="0"/>
              <a:t>Error</a:t>
            </a:r>
          </a:p>
          <a:p>
            <a:pPr lvl="2"/>
            <a:r>
              <a:rPr lang="en-US" sz="1600" dirty="0"/>
              <a:t>Squared error</a:t>
            </a:r>
          </a:p>
          <a:p>
            <a:pPr lvl="2"/>
            <a:r>
              <a:rPr lang="en-US" sz="1600" dirty="0"/>
              <a:t>Mean squared error</a:t>
            </a:r>
          </a:p>
          <a:p>
            <a:pPr lvl="2"/>
            <a:r>
              <a:rPr lang="en-US" sz="1600" dirty="0"/>
              <a:t>Root mean squared error</a:t>
            </a:r>
          </a:p>
          <a:p>
            <a:pPr lvl="0"/>
            <a:r>
              <a:rPr lang="en-US" sz="2400" dirty="0"/>
              <a:t>Calculate bias</a:t>
            </a:r>
          </a:p>
          <a:p>
            <a:pPr lvl="0"/>
            <a:r>
              <a:rPr lang="en-US" sz="2400" dirty="0"/>
              <a:t>Select a simple forecast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2378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905" y="1193055"/>
            <a:ext cx="3669632" cy="574327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28.12 Forfeitures Data With 7-Period Moving-Average Forecast Using Excel</a:t>
            </a:r>
          </a:p>
        </p:txBody>
      </p:sp>
      <p:pic>
        <p:nvPicPr>
          <p:cNvPr id="4" name="Content Placeholder 3" descr="C:\Users\Dan\Desktop\ScreenShooter\20130112\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809" y="73569"/>
            <a:ext cx="4201486" cy="5900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7646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28.13 Calculating a Moving-Average Forecast Using Excel </a:t>
            </a:r>
            <a:r>
              <a:rPr lang="en-US" dirty="0" smtClean="0"/>
              <a:t>Continue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b="92730"/>
          <a:stretch/>
        </p:blipFill>
        <p:spPr bwMode="auto">
          <a:xfrm>
            <a:off x="205359" y="2807368"/>
            <a:ext cx="11583861" cy="9518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56815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28.14 General </a:t>
            </a:r>
            <a:r>
              <a:rPr lang="en-US" dirty="0" smtClean="0"/>
              <a:t>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426663"/>
              </p:ext>
            </p:extLst>
          </p:nvPr>
        </p:nvGraphicFramePr>
        <p:xfrm>
          <a:off x="2225675" y="1065213"/>
          <a:ext cx="7740650" cy="499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3520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28.15 General Sales vs. Forecast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9394951"/>
              </p:ext>
            </p:extLst>
          </p:nvPr>
        </p:nvGraphicFramePr>
        <p:xfrm>
          <a:off x="2225675" y="1065213"/>
          <a:ext cx="7740650" cy="499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95601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232" y="1065213"/>
            <a:ext cx="2787316" cy="574327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28.16 Calculating General Sales Forecast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/>
          <a:stretch/>
        </p:blipFill>
        <p:spPr bwMode="auto">
          <a:xfrm>
            <a:off x="3625516" y="176462"/>
            <a:ext cx="4989095" cy="6681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4598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28.17 Excel Formula for Calculating Seven-Period Moving Average of </a:t>
            </a:r>
            <a:r>
              <a:rPr lang="en-US" dirty="0" smtClean="0"/>
              <a:t>Trend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6888" y="3192380"/>
            <a:ext cx="10773866" cy="73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80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28.18 Excel Formula for Calculating </a:t>
            </a:r>
            <a:r>
              <a:rPr lang="en-US" dirty="0" smtClean="0"/>
              <a:t>Forecast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462" y="3208422"/>
            <a:ext cx="11008078" cy="75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660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Error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25457" y="1844841"/>
                <a:ext cx="7741086" cy="421775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6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6000" i="1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i="1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sSub>
                        <m:sSub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 sz="6000" i="1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i="1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6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6000" i="1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6000" i="1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US" sz="60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25457" y="1844841"/>
                <a:ext cx="7741086" cy="421775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8956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Squared Error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25457" y="2213811"/>
                <a:ext cx="7741086" cy="384878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5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5400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  <m:sup>
                          <m:r>
                            <a:rPr lang="en-US" sz="5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5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5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5400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lang="en-US" sz="540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5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5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5400"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</m:oMath>
                  </m:oMathPara>
                </a14:m>
                <a:endParaRPr lang="en-US" sz="5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25457" y="2213811"/>
                <a:ext cx="7741086" cy="3848786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1691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Error Measures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710041" y="1846812"/>
                <a:ext cx="6771918" cy="7162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SE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type m:val="lin"/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sSubSup>
                                <m:sSubSup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  <m:sup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041" y="1846812"/>
                <a:ext cx="6771918" cy="71622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146845" y="3228015"/>
                <a:ext cx="3898311" cy="849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>
                          <a:latin typeface="Cambria Math" panose="02040503050406030204" pitchFamily="18" charset="0"/>
                        </a:rPr>
                        <m:t>R</m:t>
                      </m:r>
                      <m:r>
                        <m:rPr>
                          <m:sty m:val="p"/>
                        </m:rPr>
                        <a:rPr lang="en-US" sz="4400" i="0">
                          <a:latin typeface="Cambria Math" panose="02040503050406030204" pitchFamily="18" charset="0"/>
                        </a:rPr>
                        <m:t>MSE</m:t>
                      </m:r>
                      <m:r>
                        <a:rPr lang="en-US" sz="44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sz="4400" i="0">
                              <a:latin typeface="Cambria Math" panose="02040503050406030204" pitchFamily="18" charset="0"/>
                            </a:rPr>
                            <m:t>MSE</m:t>
                          </m:r>
                        </m:e>
                      </m:ra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845" y="3228015"/>
                <a:ext cx="3898311" cy="84907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885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 New York City: Government Charges for Services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616128"/>
              </p:ext>
            </p:extLst>
          </p:nvPr>
        </p:nvGraphicFramePr>
        <p:xfrm>
          <a:off x="1915961" y="1139868"/>
          <a:ext cx="8360079" cy="5037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3850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28.19 Calculating the Error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 descr="C:\Users\Dan\Desktop\ScreenShooter\BT2e\error\10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015" y="1031040"/>
            <a:ext cx="7441532" cy="4230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658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28.20 Calculating the Squared Error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5830" y="2695074"/>
            <a:ext cx="11297733" cy="102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7399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28.21 Calculating the Mean Squared Error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0166" y="2871537"/>
            <a:ext cx="10639213" cy="84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24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28.22 Calculating the Square Root of the Mean Squared Error Using Excel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2196" y="2919663"/>
            <a:ext cx="10033126" cy="79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9197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4907"/>
            <a:ext cx="10515600" cy="574327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28.23 </a:t>
            </a:r>
            <a:r>
              <a:rPr lang="en-US" dirty="0" smtClean="0"/>
              <a:t>Forfeitures </a:t>
            </a:r>
            <a:r>
              <a:rPr lang="en-US" dirty="0"/>
              <a:t>vs. Forecast: Three-Period Moving Average Forecast Based on Error Analysis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070611"/>
              </p:ext>
            </p:extLst>
          </p:nvPr>
        </p:nvGraphicFramePr>
        <p:xfrm>
          <a:off x="2225675" y="1065213"/>
          <a:ext cx="7740650" cy="499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60699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518610" y="2326106"/>
                <a:ext cx="715477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>
                          <a:latin typeface="Cambria Math" panose="02040503050406030204" pitchFamily="18" charset="0"/>
                        </a:rPr>
                        <m:t>M</m:t>
                      </m:r>
                      <m:r>
                        <m:rPr>
                          <m:sty m:val="p"/>
                        </m:rPr>
                        <a:rPr lang="en-US" sz="4000" i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sz="4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4000" i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4000" i="0"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8610" y="2326106"/>
                <a:ext cx="7154779" cy="7078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53378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28.24 Calculating the Bias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03308" y="2438400"/>
            <a:ext cx="7696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284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478664"/>
              </p:ext>
            </p:extLst>
          </p:nvPr>
        </p:nvGraphicFramePr>
        <p:xfrm>
          <a:off x="2113380" y="1932578"/>
          <a:ext cx="7740651" cy="28041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80217"/>
                <a:gridCol w="2580217"/>
                <a:gridCol w="2580217"/>
              </a:tblGrid>
              <a:tr h="141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Period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ME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RMSE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</a:tr>
              <a:tr h="141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MA3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(266)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1663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</a:tr>
              <a:tr h="141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MA5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(370)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1676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</a:tr>
              <a:tr h="141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MA7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</a:rPr>
                        <a:t>(575)</a:t>
                      </a:r>
                      <a:endParaRPr lang="en-US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1738</a:t>
                      </a:r>
                      <a:endParaRPr lang="en-US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82" marR="5048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2120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</a:t>
            </a:r>
            <a:r>
              <a:rPr lang="en-US" dirty="0" smtClean="0"/>
              <a:t>28.3 </a:t>
            </a:r>
            <a:r>
              <a:rPr lang="en-US" dirty="0"/>
              <a:t>State of Arizona: State and Local Per Capital </a:t>
            </a:r>
            <a:r>
              <a:rPr lang="en-US" dirty="0" smtClean="0"/>
              <a:t>Taxes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234405"/>
              </p:ext>
            </p:extLst>
          </p:nvPr>
        </p:nvGraphicFramePr>
        <p:xfrm>
          <a:off x="3288631" y="1379966"/>
          <a:ext cx="3437689" cy="52578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98933"/>
                <a:gridCol w="2338756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Year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State and Local Per Capita Taxes Paid ($)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1977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729.10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1978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792.06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1979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871.42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928.18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960.51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1982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1014.01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1058.44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1226.99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1372.09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1470.50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1559.85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1988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1631.95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526106"/>
              </p:ext>
            </p:extLst>
          </p:nvPr>
        </p:nvGraphicFramePr>
        <p:xfrm>
          <a:off x="6444247" y="2331230"/>
          <a:ext cx="3245183" cy="42062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37395"/>
                <a:gridCol w="2207788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1999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2366.24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2498.91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2553.06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2002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2592.34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2679.79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2787.50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3128.02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3368.10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2007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3750.00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3582.34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3202.74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3006.35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88668"/>
            <a:ext cx="3070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format modified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6579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</a:t>
            </a:r>
            <a:r>
              <a:rPr lang="en-US" dirty="0" smtClean="0"/>
              <a:t>28.4 </a:t>
            </a:r>
            <a:r>
              <a:rPr lang="en-US" dirty="0"/>
              <a:t>Northland: Special Revenue </a:t>
            </a:r>
            <a:r>
              <a:rPr lang="en-US" dirty="0" smtClean="0"/>
              <a:t>Fund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6945889"/>
              </p:ext>
            </p:extLst>
          </p:nvPr>
        </p:nvGraphicFramePr>
        <p:xfrm>
          <a:off x="3064041" y="1043222"/>
          <a:ext cx="5085348" cy="63093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595403"/>
                <a:gridCol w="3489945"/>
              </a:tblGrid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1996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53,421,417.00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1997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64,600,858.00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1998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67,053,747.00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1999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24,316,124.10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66,110,642.25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2001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93,389,137.00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2002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49,686,022.50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2003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20,706,410.20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2004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81,238,032.40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2005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49,055,130.40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2006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124,202,746.80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2007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86,126,169.60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2008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27,862,519.00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2009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     85,704,726.16 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2010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     81,483,729.60 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978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28.2 New York City: Government Rental </a:t>
            </a:r>
            <a:r>
              <a:rPr lang="en-US" dirty="0" smtClean="0"/>
              <a:t>Income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725693"/>
              </p:ext>
            </p:extLst>
          </p:nvPr>
        </p:nvGraphicFramePr>
        <p:xfrm>
          <a:off x="2225675" y="1065213"/>
          <a:ext cx="7740650" cy="499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65216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274" y="1449729"/>
            <a:ext cx="3637547" cy="574327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28.5 River County: Property Tax </a:t>
            </a:r>
            <a:r>
              <a:rPr lang="en-US" dirty="0" smtClean="0"/>
              <a:t>Revenue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110952"/>
              </p:ext>
            </p:extLst>
          </p:nvPr>
        </p:nvGraphicFramePr>
        <p:xfrm>
          <a:off x="5360120" y="11684"/>
          <a:ext cx="2227795" cy="729081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45392"/>
                <a:gridCol w="1282403"/>
              </a:tblGrid>
              <a:tr h="22795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Property Tax Levy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5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Fiscal Year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Tax Levy 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($000)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34,762.30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32,354.051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30,971.672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31,010.815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32,382.924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33,211.578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36,407.76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38,930.541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43,246.20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48,342.351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45,042.553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45,322.696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44,165.629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50,550.367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62,733.411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67,096.622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70,422.87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74,674.333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74,996.804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68,019.592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62,401.172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54,584.578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  <a:tr h="2279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39,842.985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375" marR="6837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4115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r="66987"/>
          <a:stretch/>
        </p:blipFill>
        <p:spPr bwMode="auto">
          <a:xfrm>
            <a:off x="5021179" y="214486"/>
            <a:ext cx="2358190" cy="6500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42418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2" y="3080083"/>
            <a:ext cx="11214092" cy="97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388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0521" y="1925053"/>
            <a:ext cx="6600072" cy="32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753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4940" y="1652337"/>
            <a:ext cx="6859820" cy="431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093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3586" y="3064041"/>
            <a:ext cx="9067799" cy="109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227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45768" y="67165"/>
            <a:ext cx="1812758" cy="658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757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0238" y="3144253"/>
            <a:ext cx="8534394" cy="102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762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28-a.8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80953" y="1122947"/>
            <a:ext cx="7395347" cy="465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668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6888" y="2951747"/>
            <a:ext cx="10267949" cy="123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30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5457" y="2016690"/>
            <a:ext cx="7741086" cy="404590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=Average()</a:t>
            </a:r>
          </a:p>
          <a:p>
            <a:pPr marL="0" indent="0">
              <a:buNone/>
            </a:pPr>
            <a:r>
              <a:rPr lang="en-US" dirty="0"/>
              <a:t>and</a:t>
            </a:r>
          </a:p>
          <a:p>
            <a:pPr marL="0" indent="0" algn="ctr">
              <a:buNone/>
            </a:pPr>
            <a:r>
              <a:rPr lang="en-US" dirty="0"/>
              <a:t>=</a:t>
            </a:r>
            <a:r>
              <a:rPr lang="en-US" dirty="0" err="1"/>
              <a:t>Stdev</a:t>
            </a:r>
            <a:r>
              <a:rPr lang="en-US" dirty="0"/>
              <a:t>()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891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28-a.10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4505" y="89218"/>
            <a:ext cx="2855495" cy="651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752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28-a.11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3586" y="2951747"/>
            <a:ext cx="10001251" cy="120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064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28-a.12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53446" y="1267326"/>
            <a:ext cx="7293343" cy="458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788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28-a.13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5762" y="2368550"/>
            <a:ext cx="380047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299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28-a.14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38798" y="63446"/>
            <a:ext cx="3958717" cy="659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282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28.3 Excel Average Formula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01" y="2566737"/>
            <a:ext cx="10240546" cy="122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78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28.4 Excel Standard Deviation Formula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-1" b="18751"/>
          <a:stretch/>
        </p:blipFill>
        <p:spPr bwMode="auto">
          <a:xfrm>
            <a:off x="557434" y="2711116"/>
            <a:ext cx="10678517" cy="10385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1817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Windsorize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i="1"/>
              <a:t>W=SD×3+M</a:t>
            </a:r>
          </a:p>
        </p:txBody>
      </p:sp>
    </p:spTree>
    <p:extLst>
      <p:ext uri="{BB962C8B-B14F-4D97-AF65-F5344CB8AC3E}">
        <p14:creationId xmlns:p14="http://schemas.microsoft.com/office/powerpoint/2010/main" val="2839964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28.5 </a:t>
            </a:r>
            <a:r>
              <a:rPr lang="en-US" dirty="0" err="1"/>
              <a:t>Windsorizing</a:t>
            </a:r>
            <a:r>
              <a:rPr lang="en-US" dirty="0"/>
              <a:t> </a:t>
            </a:r>
            <a:r>
              <a:rPr lang="en-US" dirty="0" smtClean="0"/>
              <a:t>Formula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24004" y="1427747"/>
            <a:ext cx="6551028" cy="362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1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1151</Words>
  <Application>Microsoft Office PowerPoint</Application>
  <PresentationFormat>Widescreen</PresentationFormat>
  <Paragraphs>620</Paragraphs>
  <Slides>54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Arial</vt:lpstr>
      <vt:lpstr>Calibri</vt:lpstr>
      <vt:lpstr>Calibri Light</vt:lpstr>
      <vt:lpstr>Cambria Math</vt:lpstr>
      <vt:lpstr>Times New Roman</vt:lpstr>
      <vt:lpstr>Office Theme</vt:lpstr>
      <vt:lpstr>Equation.DSMT4</vt:lpstr>
      <vt:lpstr>Budget Tools 2nd Ed.</vt:lpstr>
      <vt:lpstr>Learning Objectives: </vt:lpstr>
      <vt:lpstr>Figure 28.1 New York City: Government Charges for Services </vt:lpstr>
      <vt:lpstr>Figure 28.2 New York City: Government Rental Income</vt:lpstr>
      <vt:lpstr>PowerPoint Presentation</vt:lpstr>
      <vt:lpstr>Figure 28.3 Excel Average Formula</vt:lpstr>
      <vt:lpstr>Figure 28.4 Excel Standard Deviation Formula</vt:lpstr>
      <vt:lpstr>Windsorize</vt:lpstr>
      <vt:lpstr>Figure 28.5 Windsorizing Formula</vt:lpstr>
      <vt:lpstr>Figure 28.7 New York City: Government Charges for Services (Windsorized) </vt:lpstr>
      <vt:lpstr>Table 28.1 New York City: Water and Sewer Revenue</vt:lpstr>
      <vt:lpstr>Table 28.2 New York City: Personal Income Tax, Adjusted for Inflation</vt:lpstr>
      <vt:lpstr>Trend</vt:lpstr>
      <vt:lpstr>Figure 28.8 Calculation of Trend Using Excel</vt:lpstr>
      <vt:lpstr>Growth</vt:lpstr>
      <vt:lpstr>Figure 28.9 Calculation of Growth Using Excel</vt:lpstr>
      <vt:lpstr>Averages</vt:lpstr>
      <vt:lpstr>Figure 28.10 Forfeitures Data</vt:lpstr>
      <vt:lpstr>Figure 28.11 Forfeitures Data With 7-Period Moving-Average Forecast</vt:lpstr>
      <vt:lpstr>Figure 28.12 Forfeitures Data With 7-Period Moving-Average Forecast Using Excel</vt:lpstr>
      <vt:lpstr>Figure 28.13 Calculating a Moving-Average Forecast Using Excel Continue</vt:lpstr>
      <vt:lpstr>Figure 28.14 General Sales</vt:lpstr>
      <vt:lpstr>Figure 28.15 General Sales vs. Forecast</vt:lpstr>
      <vt:lpstr>Figure 28.16 Calculating General Sales Forecast Using Excel</vt:lpstr>
      <vt:lpstr>Figure 28.17 Excel Formula for Calculating Seven-Period Moving Average of Trend</vt:lpstr>
      <vt:lpstr>Figure 28.18 Excel Formula for Calculating Forecast</vt:lpstr>
      <vt:lpstr>Error</vt:lpstr>
      <vt:lpstr>Squared Error</vt:lpstr>
      <vt:lpstr>Other Error Measures</vt:lpstr>
      <vt:lpstr>Figure 28.19 Calculating the Error Using Excel</vt:lpstr>
      <vt:lpstr>Figure 28.20 Calculating the Squared Error Using Excel</vt:lpstr>
      <vt:lpstr>Figure 28.21 Calculating the Mean Squared Error Using Excel</vt:lpstr>
      <vt:lpstr>Figure 28.22 Calculating the Square Root of the Mean Squared Error Using Excel</vt:lpstr>
      <vt:lpstr>Figure 28.23 Forfeitures vs. Forecast: Three-Period Moving Average Forecast Based on Error Analysis </vt:lpstr>
      <vt:lpstr>Bias</vt:lpstr>
      <vt:lpstr>Figure 28.24 Calculating the Bias Using Excel</vt:lpstr>
      <vt:lpstr>Comparative</vt:lpstr>
      <vt:lpstr>Table 28.3 State of Arizona: State and Local Per Capital Taxes</vt:lpstr>
      <vt:lpstr>Table 28.4 Northland: Special Revenue Fund</vt:lpstr>
      <vt:lpstr>Table 28.5 River County: Property Tax Revenue</vt:lpstr>
      <vt:lpstr>28-a.1</vt:lpstr>
      <vt:lpstr>28-a.2</vt:lpstr>
      <vt:lpstr>28-a.3</vt:lpstr>
      <vt:lpstr>28-a.4</vt:lpstr>
      <vt:lpstr>28-a.5</vt:lpstr>
      <vt:lpstr>28-a.6</vt:lpstr>
      <vt:lpstr>28-a.7</vt:lpstr>
      <vt:lpstr>28-a.8</vt:lpstr>
      <vt:lpstr>28-a.9</vt:lpstr>
      <vt:lpstr>28-a.10</vt:lpstr>
      <vt:lpstr>28-a.11</vt:lpstr>
      <vt:lpstr>28-a.12</vt:lpstr>
      <vt:lpstr>28-a.13</vt:lpstr>
      <vt:lpstr>28-a.14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24</cp:revision>
  <dcterms:created xsi:type="dcterms:W3CDTF">2014-08-08T22:51:06Z</dcterms:created>
  <dcterms:modified xsi:type="dcterms:W3CDTF">2014-08-10T21:34:11Z</dcterms:modified>
</cp:coreProperties>
</file>